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EC3923-7854-C84B-BF14-75BDE2DC3736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2EE54C-1E5B-1A4D-BBD5-1F4155DB6B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67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6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4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9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EC3923-7854-C84B-BF14-75BDE2DC3736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2EE54C-1E5B-1A4D-BBD5-1F4155DB6B1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13206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68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40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4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23-7854-C84B-BF14-75BDE2DC3736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4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2EC3923-7854-C84B-BF14-75BDE2DC3736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8897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2EC3923-7854-C84B-BF14-75BDE2DC3736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12EE54C-1E5B-1A4D-BBD5-1F4155DB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0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EC3923-7854-C84B-BF14-75BDE2DC3736}" type="datetimeFigureOut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2EE54C-1E5B-1A4D-BBD5-1F4155DB6B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568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063B-95F8-2A4E-9191-D9F366653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9100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dirty="0"/>
              <a:t>2020 Summit</a:t>
            </a:r>
            <a:br>
              <a:rPr lang="en-US" sz="4400" dirty="0"/>
            </a:br>
            <a:r>
              <a:rPr lang="en-US" sz="4400" dirty="0"/>
              <a:t>Early Cerebral palsy diagnosis</a:t>
            </a:r>
            <a:br>
              <a:rPr lang="en-US" sz="4400" dirty="0"/>
            </a:br>
            <a:r>
              <a:rPr lang="en-US" sz="4400" dirty="0"/>
              <a:t>Reports by centers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DF272-A10D-E74C-A047-A409CE6BB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66" y="188163"/>
            <a:ext cx="9538128" cy="17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7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A9FB-31DE-354F-96A8-C0DE1607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would it take to share de-identified data from your group?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66313-4F88-C84E-B965-67DA0E1B8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Infrastructure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Centralized data center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Secure transmission</a:t>
            </a:r>
          </a:p>
          <a:p>
            <a:r>
              <a:rPr lang="en-US" dirty="0">
                <a:latin typeface="Georgia" panose="02040502050405020303" pitchFamily="18" charset="0"/>
              </a:rPr>
              <a:t>IRB approval</a:t>
            </a:r>
          </a:p>
          <a:p>
            <a:r>
              <a:rPr lang="en-US" dirty="0">
                <a:latin typeface="Georgia" panose="02040502050405020303" pitchFamily="18" charset="0"/>
              </a:rPr>
              <a:t>Personnel to collect and upload data</a:t>
            </a:r>
          </a:p>
          <a:p>
            <a:r>
              <a:rPr lang="en-US" dirty="0">
                <a:latin typeface="Georgia" panose="02040502050405020303" pitchFamily="18" charset="0"/>
              </a:rPr>
              <a:t>Data analyst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823" y="6414655"/>
            <a:ext cx="2867648" cy="3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3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041660" y="945661"/>
            <a:ext cx="4939322" cy="4962769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Georgia" panose="02040502050405020303" pitchFamily="18" charset="0"/>
              </a:rPr>
              <a:t>Population served:</a:t>
            </a:r>
          </a:p>
          <a:p>
            <a:pPr lvl="1"/>
            <a:r>
              <a:rPr lang="en-US" sz="1800" dirty="0">
                <a:latin typeface="Georgia" panose="02040502050405020303" pitchFamily="18" charset="0"/>
              </a:rPr>
              <a:t>All graduates from the Level III and Level IV NICU’s in North Texas</a:t>
            </a:r>
          </a:p>
          <a:p>
            <a:pPr lvl="1"/>
            <a:r>
              <a:rPr lang="en-US" sz="2200" b="1" dirty="0">
                <a:latin typeface="Georgia" panose="02040502050405020303" pitchFamily="18" charset="0"/>
              </a:rPr>
              <a:t>Eligibility:</a:t>
            </a:r>
          </a:p>
          <a:p>
            <a:pPr lvl="2"/>
            <a:r>
              <a:rPr lang="en-US" sz="1800" dirty="0">
                <a:latin typeface="Georgia" panose="02040502050405020303" pitchFamily="18" charset="0"/>
              </a:rPr>
              <a:t>&lt;= 32 weeks’ gestation or &lt;=1500 grams at birth</a:t>
            </a:r>
          </a:p>
          <a:p>
            <a:pPr lvl="2"/>
            <a:r>
              <a:rPr lang="en-US" sz="1800" dirty="0">
                <a:latin typeface="Georgia" panose="02040502050405020303" pitchFamily="18" charset="0"/>
              </a:rPr>
              <a:t>HIE</a:t>
            </a:r>
          </a:p>
          <a:p>
            <a:pPr lvl="2"/>
            <a:r>
              <a:rPr lang="en-US" sz="1800" dirty="0">
                <a:latin typeface="Georgia" panose="02040502050405020303" pitchFamily="18" charset="0"/>
              </a:rPr>
              <a:t>CDH</a:t>
            </a:r>
          </a:p>
          <a:p>
            <a:pPr lvl="2"/>
            <a:r>
              <a:rPr lang="en-US" sz="1800" dirty="0">
                <a:latin typeface="Georgia" panose="02040502050405020303" pitchFamily="18" charset="0"/>
              </a:rPr>
              <a:t>Severe CHD</a:t>
            </a:r>
          </a:p>
          <a:p>
            <a:pPr lvl="2"/>
            <a:r>
              <a:rPr lang="en-US" sz="1800" dirty="0">
                <a:latin typeface="Georgia" panose="02040502050405020303" pitchFamily="18" charset="0"/>
              </a:rPr>
              <a:t>Spinal defects </a:t>
            </a:r>
          </a:p>
          <a:p>
            <a:pPr lvl="2"/>
            <a:r>
              <a:rPr lang="en-US" sz="1800" dirty="0">
                <a:latin typeface="Georgia" panose="02040502050405020303" pitchFamily="18" charset="0"/>
              </a:rPr>
              <a:t>Congenital anomalies</a:t>
            </a:r>
          </a:p>
          <a:p>
            <a:pPr lvl="2"/>
            <a:r>
              <a:rPr lang="en-US" sz="1800" dirty="0">
                <a:latin typeface="Georgia" panose="02040502050405020303" pitchFamily="18" charset="0"/>
              </a:rPr>
              <a:t>Enrolled in research study (e.g. HEAL Study)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09" y="945661"/>
            <a:ext cx="6731851" cy="40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5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182A-49CD-EE4E-B87D-8805B772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848" y="85401"/>
            <a:ext cx="10178322" cy="81336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Georgia" panose="02040502050405020303" pitchFamily="18" charset="0"/>
              </a:rPr>
              <a:t>Follow-up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BDC7D-EC07-3D4F-AC08-F63D87826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3" y="873588"/>
            <a:ext cx="11377246" cy="6115538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dirty="0">
                <a:latin typeface="Georgia" panose="02040502050405020303" pitchFamily="18" charset="0"/>
              </a:rPr>
              <a:t>Initial Visit: </a:t>
            </a:r>
            <a:r>
              <a:rPr lang="en-US" sz="5600" dirty="0">
                <a:latin typeface="Georgia" panose="02040502050405020303" pitchFamily="18" charset="0"/>
              </a:rPr>
              <a:t>within 3 months after NICU discharge (or sooner)</a:t>
            </a:r>
          </a:p>
          <a:p>
            <a:pPr lvl="1"/>
            <a:r>
              <a:rPr lang="en-US" sz="4400" b="1" dirty="0">
                <a:latin typeface="Georgia" panose="02040502050405020303" pitchFamily="18" charset="0"/>
              </a:rPr>
              <a:t>Early CP Detection based on GMA: </a:t>
            </a:r>
            <a:r>
              <a:rPr lang="en-US" sz="4400" dirty="0">
                <a:latin typeface="Georgia" panose="02040502050405020303" pitchFamily="18" charset="0"/>
              </a:rPr>
              <a:t>3-4 months corrected age</a:t>
            </a:r>
          </a:p>
          <a:p>
            <a:pPr lvl="1"/>
            <a:r>
              <a:rPr lang="en-US" sz="4400" b="1" dirty="0">
                <a:latin typeface="Georgia" panose="02040502050405020303" pitchFamily="18" charset="0"/>
              </a:rPr>
              <a:t>Dietitian visit: </a:t>
            </a:r>
            <a:r>
              <a:rPr lang="en-US" sz="4400" dirty="0">
                <a:latin typeface="Georgia" panose="02040502050405020303" pitchFamily="18" charset="0"/>
              </a:rPr>
              <a:t>2-3 weeks after discharge</a:t>
            </a:r>
          </a:p>
          <a:p>
            <a:pPr lvl="2"/>
            <a:r>
              <a:rPr lang="en-US" sz="4400" dirty="0">
                <a:latin typeface="Georgia" panose="02040502050405020303" pitchFamily="18" charset="0"/>
              </a:rPr>
              <a:t>Specialized formula</a:t>
            </a:r>
          </a:p>
          <a:p>
            <a:pPr lvl="2"/>
            <a:r>
              <a:rPr lang="en-US" sz="4400" dirty="0">
                <a:latin typeface="Georgia" panose="02040502050405020303" pitchFamily="18" charset="0"/>
              </a:rPr>
              <a:t>Home NG program</a:t>
            </a:r>
          </a:p>
          <a:p>
            <a:r>
              <a:rPr lang="en-US" sz="5600" b="1" dirty="0">
                <a:latin typeface="Georgia" panose="02040502050405020303" pitchFamily="18" charset="0"/>
              </a:rPr>
              <a:t>Follow-up Visits post-discharge: 2-3 weeks (dietitian/home NG program), 3-4 months CGA (abnormal GMA, other high risk), 6 months (low risk), then every 6 months through age 5 years</a:t>
            </a:r>
          </a:p>
          <a:p>
            <a:r>
              <a:rPr lang="en-US" sz="5600" b="1" dirty="0">
                <a:latin typeface="Georgia" panose="02040502050405020303" pitchFamily="18" charset="0"/>
              </a:rPr>
              <a:t>Assessments: (evaluate cognitive, motor, language, and behavioral outcomes + nutrition/growth)</a:t>
            </a:r>
          </a:p>
          <a:p>
            <a:pPr lvl="1"/>
            <a:r>
              <a:rPr lang="en-US" sz="4800" dirty="0">
                <a:latin typeface="Georgia" panose="02040502050405020303" pitchFamily="18" charset="0"/>
              </a:rPr>
              <a:t>Developmental screening every visit (infant/child development review)</a:t>
            </a:r>
          </a:p>
          <a:p>
            <a:pPr lvl="1"/>
            <a:r>
              <a:rPr lang="en-US" sz="4800" dirty="0">
                <a:latin typeface="Georgia" panose="02040502050405020303" pitchFamily="18" charset="0"/>
              </a:rPr>
              <a:t>HINE (starting soon)- 3-4, 6, 9-12, 18-24 months  corrected age</a:t>
            </a:r>
          </a:p>
          <a:p>
            <a:pPr lvl="1"/>
            <a:r>
              <a:rPr lang="en-US" sz="4800" dirty="0">
                <a:latin typeface="Georgia" panose="02040502050405020303" pitchFamily="18" charset="0"/>
              </a:rPr>
              <a:t>HNNE- TBA</a:t>
            </a:r>
          </a:p>
          <a:p>
            <a:pPr lvl="1"/>
            <a:r>
              <a:rPr lang="en-US" sz="4800" dirty="0">
                <a:latin typeface="Georgia" panose="02040502050405020303" pitchFamily="18" charset="0"/>
              </a:rPr>
              <a:t>Developmental testing with the </a:t>
            </a:r>
            <a:r>
              <a:rPr lang="en-US" sz="4800" b="1" dirty="0">
                <a:latin typeface="Georgia" panose="02040502050405020303" pitchFamily="18" charset="0"/>
              </a:rPr>
              <a:t>Bayley Scales of Infant Development </a:t>
            </a:r>
            <a:r>
              <a:rPr lang="en-US" sz="4800" dirty="0">
                <a:latin typeface="Georgia" panose="02040502050405020303" pitchFamily="18" charset="0"/>
              </a:rPr>
              <a:t>at 12 and 24 months corrected age (36 months in selected cases)- will begin BSID IV</a:t>
            </a:r>
          </a:p>
          <a:p>
            <a:pPr lvl="1"/>
            <a:r>
              <a:rPr lang="en-US" sz="4800" dirty="0">
                <a:latin typeface="Georgia" panose="02040502050405020303" pitchFamily="18" charset="0"/>
              </a:rPr>
              <a:t>Child Behavioral Checklist (starts at 1 ½ years)- annual</a:t>
            </a:r>
          </a:p>
          <a:p>
            <a:pPr lvl="1"/>
            <a:r>
              <a:rPr lang="en-US" sz="4800" dirty="0">
                <a:latin typeface="Georgia" panose="02040502050405020303" pitchFamily="18" charset="0"/>
              </a:rPr>
              <a:t>Modified Checklist for Autism in toddlers (MCHAT revised)- start screening at age 2 years</a:t>
            </a:r>
          </a:p>
          <a:p>
            <a:pPr lvl="1"/>
            <a:r>
              <a:rPr lang="en-US" sz="4800" dirty="0">
                <a:latin typeface="Georgia" panose="02040502050405020303" pitchFamily="18" charset="0"/>
              </a:rPr>
              <a:t>Autism Diagnostic Observation Schedule (ADOS)- positive MCHAT screen or clinical observation/history</a:t>
            </a:r>
          </a:p>
          <a:p>
            <a:pPr lvl="1"/>
            <a:r>
              <a:rPr lang="en-US" sz="4800" dirty="0">
                <a:latin typeface="Georgia" panose="02040502050405020303" pitchFamily="18" charset="0"/>
              </a:rPr>
              <a:t>Standardized neurological exam every visit (Ameil-Tison neurological assessment)</a:t>
            </a:r>
          </a:p>
          <a:p>
            <a:pPr lvl="1"/>
            <a:r>
              <a:rPr lang="en-US" sz="4800" dirty="0">
                <a:latin typeface="Georgia" panose="02040502050405020303" pitchFamily="18" charset="0"/>
              </a:rPr>
              <a:t>Feeding/Nutrition evaluation, monitor growth trends</a:t>
            </a:r>
          </a:p>
          <a:p>
            <a:pPr lvl="1"/>
            <a:r>
              <a:rPr lang="en-US" sz="4800" dirty="0">
                <a:latin typeface="Georgia" panose="02040502050405020303" pitchFamily="18" charset="0"/>
              </a:rPr>
              <a:t>Referrals to Early Intervention, PT/OT/ST and feeding therapy (as indicated)- NICU therapists evaluate in NEST Clinic as needed</a:t>
            </a:r>
          </a:p>
          <a:p>
            <a:pPr lvl="1"/>
            <a:r>
              <a:rPr lang="en-US" sz="4800" dirty="0">
                <a:latin typeface="Georgia" panose="02040502050405020303" pitchFamily="18" charset="0"/>
              </a:rPr>
              <a:t>Audiology screening- by 6-9 months</a:t>
            </a:r>
          </a:p>
          <a:p>
            <a:pPr lvl="1"/>
            <a:r>
              <a:rPr lang="en-US" sz="4800" dirty="0">
                <a:latin typeface="Georgia" panose="02040502050405020303" pitchFamily="18" charset="0"/>
              </a:rPr>
              <a:t>Behavior Rating Inventory of Executive Function (BRIEF) and Parent-Child Interaction Therapy (PCIT)</a:t>
            </a:r>
          </a:p>
          <a:p>
            <a:pPr lvl="1"/>
            <a:r>
              <a:rPr lang="en-US" sz="4800" dirty="0">
                <a:latin typeface="Georgia" panose="02040502050405020303" pitchFamily="18" charset="0"/>
              </a:rPr>
              <a:t>Additional neuropsychology testing as needed (e.g. WPPSI, Connors)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169" y="6414655"/>
            <a:ext cx="1946301" cy="3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1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69082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Follow-up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600" b="1" dirty="0">
                <a:latin typeface="Georgia" panose="02040502050405020303" pitchFamily="18" charset="0"/>
              </a:rPr>
              <a:t>Psychosocial Support:</a:t>
            </a:r>
          </a:p>
          <a:p>
            <a:pPr lvl="1"/>
            <a:r>
              <a:rPr lang="en-US" sz="4400" dirty="0">
                <a:latin typeface="Georgia" panose="02040502050405020303" pitchFamily="18" charset="0"/>
              </a:rPr>
              <a:t>Postpartum depression screening- in NICU and at initial NEST visit</a:t>
            </a:r>
          </a:p>
          <a:p>
            <a:pPr lvl="1"/>
            <a:r>
              <a:rPr lang="en-US" sz="4400" dirty="0">
                <a:latin typeface="Georgia" panose="02040502050405020303" pitchFamily="18" charset="0"/>
              </a:rPr>
              <a:t>Social determinants of health questionnaires (ACES, SEEK, PHQ-9)</a:t>
            </a:r>
          </a:p>
          <a:p>
            <a:pPr lvl="1"/>
            <a:r>
              <a:rPr lang="en-US" sz="4400" dirty="0">
                <a:latin typeface="Georgia" panose="02040502050405020303" pitchFamily="18" charset="0"/>
              </a:rPr>
              <a:t>Parent peer-to-peer support (NICU Helping Hands)</a:t>
            </a:r>
          </a:p>
          <a:p>
            <a:pPr lvl="1"/>
            <a:r>
              <a:rPr lang="en-US" sz="4400" dirty="0">
                <a:latin typeface="Georgia" panose="02040502050405020303" pitchFamily="18" charset="0"/>
              </a:rPr>
              <a:t>Behavioral health evaluation/counseling (on-site)</a:t>
            </a:r>
          </a:p>
          <a:p>
            <a:pPr lvl="1"/>
            <a:r>
              <a:rPr lang="en-US" sz="4400" dirty="0">
                <a:latin typeface="Georgia" panose="02040502050405020303" pitchFamily="18" charset="0"/>
              </a:rPr>
              <a:t>Healthy Steps Program guidelines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33" y="6414655"/>
            <a:ext cx="2675737" cy="3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4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C626-ECC4-7C44-B8ED-AE64AFA7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7" y="23446"/>
            <a:ext cx="8886637" cy="70727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Cook Children’s Hospital path to early CP Detection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462"/>
            <a:ext cx="12090399" cy="6115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169" y="342101"/>
            <a:ext cx="1946301" cy="388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03722" y="868"/>
            <a:ext cx="26837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  <a:latin typeface="Georgia" panose="02040502050405020303" pitchFamily="18" charset="0"/>
              </a:rPr>
              <a:t>**Confidential-not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82325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F637-0247-0A46-A13E-5C0B6F06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5" y="202630"/>
            <a:ext cx="10730523" cy="1571461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Georgia" panose="02040502050405020303" pitchFamily="18" charset="0"/>
              </a:rPr>
              <a:t>Needs your site have identified or barriers to early 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290E7-ACA3-3F47-A290-1A6E629CD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55446"/>
            <a:ext cx="10515600" cy="4335761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Need to expand beyond pilot population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Include HIE, CDH, CHD, ECMO, other populations who are not typically referred to high-risk follow-up</a:t>
            </a:r>
          </a:p>
          <a:p>
            <a:r>
              <a:rPr lang="en-US" dirty="0">
                <a:latin typeface="Georgia" panose="02040502050405020303" pitchFamily="18" charset="0"/>
              </a:rPr>
              <a:t>Increase available personnel to perform in-patient consultation</a:t>
            </a:r>
          </a:p>
          <a:p>
            <a:r>
              <a:rPr lang="en-US" dirty="0">
                <a:latin typeface="Georgia" panose="02040502050405020303" pitchFamily="18" charset="0"/>
              </a:rPr>
              <a:t>Coordinator needed to schedule times to meet with families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Current process is hit or miss</a:t>
            </a:r>
          </a:p>
          <a:p>
            <a:r>
              <a:rPr lang="en-US" dirty="0">
                <a:latin typeface="Georgia" panose="02040502050405020303" pitchFamily="18" charset="0"/>
              </a:rPr>
              <a:t>Technical challenges with GMA video recording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Video uploads to EPIC EHR limited to 40-60 sec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Multiple short videos uploaded to capture full 3-5 minute segments</a:t>
            </a:r>
          </a:p>
          <a:p>
            <a:r>
              <a:rPr lang="en-US" dirty="0">
                <a:latin typeface="Georgia" panose="02040502050405020303" pitchFamily="18" charset="0"/>
              </a:rPr>
              <a:t>Enhance patient tracking from NICU to follow-up clinic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Ensure complete outcomes reporting</a:t>
            </a:r>
          </a:p>
          <a:p>
            <a:r>
              <a:rPr lang="en-US" dirty="0">
                <a:latin typeface="Georgia" panose="02040502050405020303" pitchFamily="18" charset="0"/>
              </a:rPr>
              <a:t>Patient education materials and CP education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What is the most appropriate time to begin talking about the possibility of CP to families?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Parent review before distribution?</a:t>
            </a:r>
          </a:p>
          <a:p>
            <a:pPr marL="914400" lvl="2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646" y="6391208"/>
            <a:ext cx="1946301" cy="3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1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2AC2B-A135-9846-91A1-07E5A283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Training your site has regarding GMA and HINE, any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3A1A-4FB4-1A4B-93D5-650B595EF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GMA training: </a:t>
            </a:r>
            <a:r>
              <a:rPr lang="en-US" dirty="0">
                <a:latin typeface="Georgia" panose="02040502050405020303" pitchFamily="18" charset="0"/>
              </a:rPr>
              <a:t>7 personnel currently certified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1 MD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2 NP’s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4 (PT/OT)</a:t>
            </a:r>
          </a:p>
          <a:p>
            <a:r>
              <a:rPr lang="en-US" b="1" dirty="0">
                <a:latin typeface="Georgia" panose="02040502050405020303" pitchFamily="18" charset="0"/>
              </a:rPr>
              <a:t>HINE training: </a:t>
            </a:r>
            <a:r>
              <a:rPr lang="en-US" dirty="0">
                <a:latin typeface="Georgia" panose="02040502050405020303" pitchFamily="18" charset="0"/>
              </a:rPr>
              <a:t>1 currently certified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2 additional personnel will have training at upcoming CP conference in Ohio</a:t>
            </a:r>
          </a:p>
          <a:p>
            <a:r>
              <a:rPr lang="en-US" b="1" dirty="0">
                <a:latin typeface="Georgia" panose="02040502050405020303" pitchFamily="18" charset="0"/>
              </a:rPr>
              <a:t>Recommendations: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Availability of local training in Texas for GMA and HINE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646" y="6397247"/>
            <a:ext cx="1946301" cy="3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3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1FAD-92CE-4340-9727-A504F027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your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D0470-74A6-AE45-A500-C5966F4FE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5" y="1874517"/>
            <a:ext cx="10304585" cy="477463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Are sites billing for GMA video review and in-patient consultation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What billing codes are used?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Who provides the feedback to families to discuss GMA video results?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Process for giving feedback for normal vs. abnormal GMA findings</a:t>
            </a:r>
          </a:p>
          <a:p>
            <a:r>
              <a:rPr lang="en-US" dirty="0">
                <a:latin typeface="Georgia" panose="02040502050405020303" pitchFamily="18" charset="0"/>
              </a:rPr>
              <a:t>How often are sites performing the NICU GMA?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Once vs. multiple videos depending on length of stay</a:t>
            </a:r>
          </a:p>
          <a:p>
            <a:r>
              <a:rPr lang="en-US" dirty="0">
                <a:latin typeface="Georgia" panose="02040502050405020303" pitchFamily="18" charset="0"/>
              </a:rPr>
              <a:t>Are sites requesting term equivalent brain MRI’s on all patients who have a GMA vs. abnormal GMA only?</a:t>
            </a:r>
          </a:p>
          <a:p>
            <a:r>
              <a:rPr lang="en-US" dirty="0">
                <a:latin typeface="Georgia" panose="02040502050405020303" pitchFamily="18" charset="0"/>
              </a:rPr>
              <a:t>How are families reacting to the GMA video being performed and stated reason given for the assessment (i.e. information discussed regarding possible early CP detection?)	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References to CP Dx seems to be an emotional trigger for some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33" y="6414655"/>
            <a:ext cx="2878937" cy="3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1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30A4-D6B0-6944-86A3-9F2CFF33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you amenable to a collaborative approach?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CAC65-7E7D-884C-BC68-3B5723D0E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557" y="6414655"/>
            <a:ext cx="2799914" cy="3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3919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162</TotalTime>
  <Words>730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Georgia</vt:lpstr>
      <vt:lpstr>Gill Sans MT</vt:lpstr>
      <vt:lpstr>Impact</vt:lpstr>
      <vt:lpstr>Badge</vt:lpstr>
      <vt:lpstr>2020 Summit Early Cerebral palsy diagnosis Reports by centers</vt:lpstr>
      <vt:lpstr>PowerPoint Presentation</vt:lpstr>
      <vt:lpstr>Follow-up practices</vt:lpstr>
      <vt:lpstr>Follow-up practices</vt:lpstr>
      <vt:lpstr>Cook Children’s Hospital path to early CP Detection</vt:lpstr>
      <vt:lpstr>Needs your site have identified or barriers to early CP</vt:lpstr>
      <vt:lpstr>Training your site has regarding GMA and HINE, any needs</vt:lpstr>
      <vt:lpstr>Questions from your site</vt:lpstr>
      <vt:lpstr>Are you amenable to a collaborative approach?</vt:lpstr>
      <vt:lpstr>What would it take to share de-identified data from your group?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Summit Early Cerebral palsy diagnosis Reports by centers</dc:title>
  <dc:creator>Gong, Alice K</dc:creator>
  <cp:lastModifiedBy>Judith Livingston</cp:lastModifiedBy>
  <cp:revision>16</cp:revision>
  <cp:lastPrinted>2020-02-21T21:17:23Z</cp:lastPrinted>
  <dcterms:created xsi:type="dcterms:W3CDTF">2020-01-16T15:51:38Z</dcterms:created>
  <dcterms:modified xsi:type="dcterms:W3CDTF">2020-03-09T15:55:38Z</dcterms:modified>
</cp:coreProperties>
</file>